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embeddedFontLst>
    <p:embeddedFont>
      <p:font typeface="Comfortaa" pitchFamily="2" charset="0"/>
      <p:regular r:id="rId5"/>
      <p:bold r:id="rId6"/>
    </p:embeddedFont>
    <p:embeddedFont>
      <p:font typeface="KG Miss Kindergarten" panose="02000000000000000000" pitchFamily="2" charset="77"/>
      <p:regular r:id="rId7"/>
    </p:embeddedFont>
    <p:embeddedFont>
      <p:font typeface="KG Shake it Off Popped" panose="02000000000000000000" pitchFamily="2" charset="77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QydRKLNGtvypclFRE3C7MAQig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3A84E3-EDEE-4AC5-8DF2-DC100B7C1AB1}">
  <a:tblStyle styleId="{403A84E3-EDEE-4AC5-8DF2-DC100B7C1AB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553"/>
  </p:normalViewPr>
  <p:slideViewPr>
    <p:cSldViewPr snapToGrid="0">
      <p:cViewPr varScale="1">
        <p:scale>
          <a:sx n="104" d="100"/>
          <a:sy n="104" d="100"/>
        </p:scale>
        <p:origin x="4152" y="21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 txBox="1">
            <a:spLocks noGrp="1"/>
          </p:cNvSpPr>
          <p:nvPr>
            <p:ph type="ctrTitle"/>
          </p:nvPr>
        </p:nvSpPr>
        <p:spPr>
          <a:xfrm>
            <a:off x="-232117" y="317509"/>
            <a:ext cx="8236634" cy="9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ts val="1200"/>
              </a:spcBef>
              <a:buSzPts val="1100"/>
            </a:pPr>
            <a:r>
              <a:rPr lang="en" sz="3000" b="1" dirty="0">
                <a:latin typeface="KG Shake it Off Popped" panose="02000000000000000000" pitchFamily="2" charset="77"/>
                <a:ea typeface="Impact"/>
                <a:cs typeface="Impact"/>
                <a:sym typeface="Impact"/>
              </a:rPr>
              <a:t>We are WILD about Learning!</a:t>
            </a:r>
            <a:endParaRPr lang="en" sz="3000" b="1" dirty="0">
              <a:latin typeface="KG Shake it Off Popped" panose="02000000000000000000" pitchFamily="2" charset="77"/>
              <a:ea typeface="Roboto Mono"/>
              <a:cs typeface="Roboto Mono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877100" y="124825"/>
            <a:ext cx="55179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r">
              <a:buSzPts val="1400"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Kindergarten Newsletter: </a:t>
            </a:r>
            <a:r>
              <a:rPr lang="en" dirty="0"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October 10-14,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 </a:t>
            </a:r>
            <a:r>
              <a:rPr lang="en" dirty="0"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2022</a:t>
            </a:r>
            <a:endParaRPr sz="1400" b="0" i="0" u="none" strike="noStrike" cap="none" dirty="0">
              <a:solidFill>
                <a:srgbClr val="000000"/>
              </a:solidFill>
              <a:latin typeface="KG Miss Kindergarten" panose="02000000000000000000" pitchFamily="2" charset="77"/>
              <a:ea typeface="Comfortaa"/>
              <a:cs typeface="Comfortaa"/>
              <a:sym typeface="Comfortaa"/>
            </a:endParaRPr>
          </a:p>
        </p:txBody>
      </p:sp>
      <p:graphicFrame>
        <p:nvGraphicFramePr>
          <p:cNvPr id="60" name="Google Shape;60;p1"/>
          <p:cNvGraphicFramePr/>
          <p:nvPr>
            <p:extLst>
              <p:ext uri="{D42A27DB-BD31-4B8C-83A1-F6EECF244321}">
                <p14:modId xmlns:p14="http://schemas.microsoft.com/office/powerpoint/2010/main" val="579192844"/>
              </p:ext>
            </p:extLst>
          </p:nvPr>
        </p:nvGraphicFramePr>
        <p:xfrm>
          <a:off x="3886200" y="1353538"/>
          <a:ext cx="3676650" cy="178195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80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30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HOMEWORK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38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Mon. – Thurs.</a:t>
                      </a:r>
                      <a:endParaRPr sz="140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ELA Sheet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Math HW Pages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Practice Words to Know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Read 10 minutes per night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 lang="en-US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" name="Google Shape;61;p1"/>
          <p:cNvGraphicFramePr/>
          <p:nvPr>
            <p:extLst>
              <p:ext uri="{D42A27DB-BD31-4B8C-83A1-F6EECF244321}">
                <p14:modId xmlns:p14="http://schemas.microsoft.com/office/powerpoint/2010/main" val="3483160708"/>
              </p:ext>
            </p:extLst>
          </p:nvPr>
        </p:nvGraphicFramePr>
        <p:xfrm>
          <a:off x="261256" y="3901355"/>
          <a:ext cx="3458675" cy="206394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7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72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ASSESSMENTS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6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ELA</a:t>
                      </a:r>
                      <a:endParaRPr sz="140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3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stem Font Regular"/>
                        <a:buNone/>
                      </a:pPr>
                      <a:r>
                        <a:rPr lang="en-US" sz="1400" u="none" strike="noStrike" cap="none" dirty="0">
                          <a:latin typeface="KG Miss Kindergarten" panose="02000000000000000000" pitchFamily="2" charset="77"/>
                          <a:sym typeface="Comfortaa"/>
                        </a:rPr>
                        <a:t>Module 2 Inventory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56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Math</a:t>
                      </a:r>
                      <a:endParaRPr sz="140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lang="en" sz="1400" u="none" strike="noStrike" cap="none" dirty="0">
                        <a:latin typeface="KG Miss Kindergarten" panose="02000000000000000000" pitchFamily="2" charset="77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Google Shape;62;p1"/>
          <p:cNvGraphicFramePr/>
          <p:nvPr>
            <p:extLst>
              <p:ext uri="{D42A27DB-BD31-4B8C-83A1-F6EECF244321}">
                <p14:modId xmlns:p14="http://schemas.microsoft.com/office/powerpoint/2010/main" val="3695080671"/>
              </p:ext>
            </p:extLst>
          </p:nvPr>
        </p:nvGraphicFramePr>
        <p:xfrm>
          <a:off x="3886200" y="3285094"/>
          <a:ext cx="3676650" cy="209196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26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553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BREAKFAST &amp; LUNCH</a:t>
                      </a:r>
                      <a:endParaRPr sz="1600"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390">
                <a:tc rowSpan="4" gridSpan="3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Please fill out the lunch application online and make sure your child brings money or has money on their account for meals.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   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Breakfast $1.75        Lunch $3.00</a:t>
                      </a:r>
                      <a:endParaRPr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39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39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5404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Google Shape;63;p1"/>
          <p:cNvGraphicFramePr/>
          <p:nvPr>
            <p:extLst>
              <p:ext uri="{D42A27DB-BD31-4B8C-83A1-F6EECF244321}">
                <p14:modId xmlns:p14="http://schemas.microsoft.com/office/powerpoint/2010/main" val="875923562"/>
              </p:ext>
            </p:extLst>
          </p:nvPr>
        </p:nvGraphicFramePr>
        <p:xfrm>
          <a:off x="261257" y="6090557"/>
          <a:ext cx="3458675" cy="1371325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29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53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MATH SKILLS 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792">
                <a:tc gridSpan="2">
                  <a:txBody>
                    <a:bodyPr/>
                    <a:lstStyle/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mfortaa,Sans-Serif"/>
                        <a:buChar char="★"/>
                      </a:pPr>
                      <a:r>
                        <a:rPr lang="en" sz="1400" b="0" i="0" u="none" strike="noStrike" noProof="0" dirty="0">
                          <a:latin typeface="KG Miss Kindergarten" panose="02000000000000000000" pitchFamily="2" charset="77"/>
                        </a:rPr>
                        <a:t>Count 8 &amp; 9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mfortaa,Sans-Serif"/>
                        <a:buChar char="★"/>
                      </a:pPr>
                      <a:r>
                        <a:rPr lang="en" sz="1400" b="0" i="0" u="none" strike="noStrike" noProof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Make 8 &amp; 9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5" name="Google Shape;65;p1"/>
          <p:cNvGraphicFramePr/>
          <p:nvPr>
            <p:extLst>
              <p:ext uri="{D42A27DB-BD31-4B8C-83A1-F6EECF244321}">
                <p14:modId xmlns:p14="http://schemas.microsoft.com/office/powerpoint/2010/main" val="3556102905"/>
              </p:ext>
            </p:extLst>
          </p:nvPr>
        </p:nvGraphicFramePr>
        <p:xfrm>
          <a:off x="3886200" y="5502167"/>
          <a:ext cx="3676650" cy="3660121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35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REMINDERS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6552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00" baseline="3000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Please make sure all money is sent in your child’s blue folder (please label and seal it in a ziploc bag or envelope).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aseline="3000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If your child is absent, please send an excuse with the following information: Child’s name, date of absence, teacher’s name, and reason for absence.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Workbook Fee- $15.00    Paper Fee-$5.00</a:t>
                      </a:r>
                    </a:p>
                  </a:txBody>
                  <a:tcPr marL="91450" marR="91450" marT="91450" marB="914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3" name="Google Shape;73;p1"/>
          <p:cNvSpPr txBox="1"/>
          <p:nvPr/>
        </p:nvSpPr>
        <p:spPr>
          <a:xfrm>
            <a:off x="-3012141" y="9789459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E87D3DC-F8DE-A04C-ABE2-7B5EF1D70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110309"/>
              </p:ext>
            </p:extLst>
          </p:nvPr>
        </p:nvGraphicFramePr>
        <p:xfrm>
          <a:off x="261255" y="7606104"/>
          <a:ext cx="3458675" cy="155618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458675">
                  <a:extLst>
                    <a:ext uri="{9D8B030D-6E8A-4147-A177-3AD203B41FA5}">
                      <a16:colId xmlns:a16="http://schemas.microsoft.com/office/drawing/2014/main" val="871930247"/>
                    </a:ext>
                  </a:extLst>
                </a:gridCol>
              </a:tblGrid>
              <a:tr h="51162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SCHOOL SCHEDULE</a:t>
                      </a:r>
                      <a:endParaRPr lang="en"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840816"/>
                  </a:ext>
                </a:extLst>
              </a:tr>
              <a:tr h="1044562">
                <a:tc>
                  <a:txBody>
                    <a:bodyPr/>
                    <a:lstStyle/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6:55-7:30 am- Student arrival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Breakfast ends at 7:20 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Be here early!</a:t>
                      </a:r>
                      <a:endParaRPr lang="en"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13970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2:00 pm –Student Dismissal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552752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8E6B1FE2-7633-0C97-FFC9-0B5CDE4FE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433506"/>
            <a:ext cx="2318197" cy="42477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B0AB8D0-B776-6B43-E819-370BA8304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197" y="9433505"/>
            <a:ext cx="2318197" cy="42477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F7EBA8D-2B2F-0051-236F-50B7465A99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050" y="9433504"/>
            <a:ext cx="2318197" cy="42477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C3D8258-2A92-C587-2991-3492946DC1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7754" y="9433504"/>
            <a:ext cx="1504646" cy="424777"/>
          </a:xfrm>
          <a:prstGeom prst="rect">
            <a:avLst/>
          </a:prstGeom>
        </p:spPr>
      </p:pic>
      <p:graphicFrame>
        <p:nvGraphicFramePr>
          <p:cNvPr id="6" name="Google Shape;62;p1">
            <a:extLst>
              <a:ext uri="{FF2B5EF4-FFF2-40B4-BE49-F238E27FC236}">
                <a16:creationId xmlns:a16="http://schemas.microsoft.com/office/drawing/2014/main" id="{5A4D87ED-0A3B-4536-5E37-D3B89CE483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4119698"/>
              </p:ext>
            </p:extLst>
          </p:nvPr>
        </p:nvGraphicFramePr>
        <p:xfrm>
          <a:off x="283768" y="1314466"/>
          <a:ext cx="3458675" cy="2336471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07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616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IMPORTANT EVENTS</a:t>
                      </a:r>
                      <a:endParaRPr sz="1600"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630">
                <a:tc rowSpan="4" gridSpan="3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October 10:  School Holiday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October 111: Report Card Conferences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October 14: 50</a:t>
                      </a:r>
                      <a:r>
                        <a:rPr lang="en-US" b="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 Day of School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b="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b="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63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63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096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0BBE7FF-1C24-07D8-08CC-95B65CF16FE6}"/>
              </a:ext>
            </a:extLst>
          </p:cNvPr>
          <p:cNvSpPr txBox="1"/>
          <p:nvPr/>
        </p:nvSpPr>
        <p:spPr>
          <a:xfrm>
            <a:off x="1461528" y="2838556"/>
            <a:ext cx="24072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Scan the QR Code to purchase a 2022-2023 Pearl Pirate yearbook!</a:t>
            </a:r>
          </a:p>
          <a:p>
            <a:endParaRPr lang="en-US" dirty="0"/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D35FC6E9-AD8C-4680-1A17-756FDDDA30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048" y="2629214"/>
            <a:ext cx="983345" cy="101255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286CDC3-0B80-9701-2B55-0B52F18F6465}"/>
              </a:ext>
            </a:extLst>
          </p:cNvPr>
          <p:cNvSpPr txBox="1"/>
          <p:nvPr/>
        </p:nvSpPr>
        <p:spPr>
          <a:xfrm>
            <a:off x="174782" y="2422087"/>
            <a:ext cx="3676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….……………………………………………....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 txBox="1">
            <a:spLocks noGrp="1"/>
          </p:cNvSpPr>
          <p:nvPr>
            <p:ph type="ctrTitle"/>
          </p:nvPr>
        </p:nvSpPr>
        <p:spPr>
          <a:xfrm>
            <a:off x="264898" y="576075"/>
            <a:ext cx="4258537" cy="6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>
              <a:spcBef>
                <a:spcPts val="1200"/>
              </a:spcBef>
              <a:buSzPts val="1100"/>
            </a:pPr>
            <a:r>
              <a:rPr lang="en" sz="2600" dirty="0">
                <a:latin typeface="KG Shake it Off Popped" panose="02000000000000000000" pitchFamily="2" charset="77"/>
                <a:ea typeface="Oswald"/>
                <a:cs typeface="Oswald"/>
                <a:sym typeface="Oswald"/>
              </a:rPr>
              <a:t>Module 2,  Week 4: </a:t>
            </a:r>
            <a:br>
              <a:rPr lang="en" sz="2600" dirty="0">
                <a:latin typeface="KG Shake it Off Popped" panose="02000000000000000000" pitchFamily="2" charset="77"/>
                <a:ea typeface="Oswald"/>
                <a:cs typeface="Oswald"/>
                <a:sym typeface="Oswald"/>
              </a:rPr>
            </a:br>
            <a:r>
              <a:rPr lang="en" sz="2000" dirty="0">
                <a:latin typeface="KG Miss Kindergarten" panose="02000000000000000000" pitchFamily="2" charset="77"/>
                <a:ea typeface="Oswald"/>
                <a:cs typeface="Oswald"/>
                <a:sym typeface="Oswald"/>
              </a:rPr>
              <a:t>There’s Only One Me!</a:t>
            </a:r>
            <a:endParaRPr lang="en" sz="2000" dirty="0">
              <a:latin typeface="KG Miss Kindergarten" panose="02000000000000000000" pitchFamily="2" charset="77"/>
              <a:ea typeface="Oswald"/>
              <a:cs typeface="Oswald"/>
            </a:endParaRPr>
          </a:p>
        </p:txBody>
      </p:sp>
      <p:graphicFrame>
        <p:nvGraphicFramePr>
          <p:cNvPr id="81" name="Google Shape;81;p2"/>
          <p:cNvGraphicFramePr/>
          <p:nvPr>
            <p:extLst>
              <p:ext uri="{D42A27DB-BD31-4B8C-83A1-F6EECF244321}">
                <p14:modId xmlns:p14="http://schemas.microsoft.com/office/powerpoint/2010/main" val="2431485002"/>
              </p:ext>
            </p:extLst>
          </p:nvPr>
        </p:nvGraphicFramePr>
        <p:xfrm>
          <a:off x="224250" y="2467447"/>
          <a:ext cx="2240200" cy="1088878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2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77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PHONICS 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094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Consonants c</a:t>
                      </a:r>
                      <a:r>
                        <a:rPr lang="en" sz="1400" b="0" i="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 and p</a:t>
                      </a:r>
                      <a:endParaRPr lang="en" sz="1400" b="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9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2" name="Google Shape;82;p2"/>
          <p:cNvGraphicFramePr/>
          <p:nvPr>
            <p:extLst>
              <p:ext uri="{D42A27DB-BD31-4B8C-83A1-F6EECF244321}">
                <p14:modId xmlns:p14="http://schemas.microsoft.com/office/powerpoint/2010/main" val="4169354264"/>
              </p:ext>
            </p:extLst>
          </p:nvPr>
        </p:nvGraphicFramePr>
        <p:xfrm>
          <a:off x="224238" y="1361060"/>
          <a:ext cx="7323925" cy="96929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59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ESSENTIAL QUESTION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50">
                <a:tc rowSpan="4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What makes each of us special?</a:t>
                      </a:r>
                      <a:endParaRPr lang="en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3" name="Google Shape;83;p2"/>
          <p:cNvGraphicFramePr/>
          <p:nvPr>
            <p:extLst>
              <p:ext uri="{D42A27DB-BD31-4B8C-83A1-F6EECF244321}">
                <p14:modId xmlns:p14="http://schemas.microsoft.com/office/powerpoint/2010/main" val="1571387857"/>
              </p:ext>
            </p:extLst>
          </p:nvPr>
        </p:nvGraphicFramePr>
        <p:xfrm>
          <a:off x="224238" y="3552855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6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WORDS TO KNOW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29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</a:rPr>
                        <a:t>can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</a:rPr>
                        <a:t>and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</a:rPr>
                        <a:t>you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4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4" name="Google Shape;84;p2"/>
          <p:cNvGraphicFramePr/>
          <p:nvPr>
            <p:extLst>
              <p:ext uri="{D42A27DB-BD31-4B8C-83A1-F6EECF244321}">
                <p14:modId xmlns:p14="http://schemas.microsoft.com/office/powerpoint/2010/main" val="123087065"/>
              </p:ext>
            </p:extLst>
          </p:nvPr>
        </p:nvGraphicFramePr>
        <p:xfrm>
          <a:off x="2564075" y="4832485"/>
          <a:ext cx="4979726" cy="193026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79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369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VOCABULARY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5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BIG IDEA WORDS:</a:t>
                      </a: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 </a:t>
                      </a:r>
                      <a:r>
                        <a:rPr lang="en" sz="1400" b="0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celebrate, different, special</a:t>
                      </a:r>
                      <a:endParaRPr lang="en" sz="1400" b="0" u="none" strike="noStrike" cap="none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POWER WORDS</a:t>
                      </a:r>
                      <a:r>
                        <a:rPr lang="en" sz="1400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:</a:t>
                      </a:r>
                      <a:r>
                        <a:rPr lang="en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 enormous, height, wish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5" name="Google Shape;85;p2"/>
          <p:cNvGraphicFramePr/>
          <p:nvPr>
            <p:extLst>
              <p:ext uri="{D42A27DB-BD31-4B8C-83A1-F6EECF244321}">
                <p14:modId xmlns:p14="http://schemas.microsoft.com/office/powerpoint/2010/main" val="219279737"/>
              </p:ext>
            </p:extLst>
          </p:nvPr>
        </p:nvGraphicFramePr>
        <p:xfrm>
          <a:off x="2564075" y="2467450"/>
          <a:ext cx="4979725" cy="221797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257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00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READING</a:t>
                      </a:r>
                      <a:endParaRPr sz="1600" b="1" u="none" strike="noStrike" cap="none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971">
                <a:tc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Genre: Fables</a:t>
                      </a:r>
                      <a:endParaRPr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Story Elements: Characters, Settings, Events</a:t>
                      </a:r>
                    </a:p>
                    <a:p>
                      <a:pPr marL="457200" marR="0" lvl="0" indent="-317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  <a:tabLst/>
                        <a:defRPr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Listening Comprehension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Central idea</a:t>
                      </a: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Topic and Theme</a:t>
                      </a:r>
                      <a:endParaRPr lang="en" dirty="0">
                        <a:latin typeface="KG Miss Kindergarten" panose="02000000000000000000" pitchFamily="2" charset="77"/>
                        <a:ea typeface="Comfortaa"/>
                        <a:cs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Print concepts: one-to-one correspondence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6" name="Google Shape;86;p2"/>
          <p:cNvGraphicFramePr/>
          <p:nvPr>
            <p:extLst>
              <p:ext uri="{D42A27DB-BD31-4B8C-83A1-F6EECF244321}">
                <p14:modId xmlns:p14="http://schemas.microsoft.com/office/powerpoint/2010/main" val="250354142"/>
              </p:ext>
            </p:extLst>
          </p:nvPr>
        </p:nvGraphicFramePr>
        <p:xfrm>
          <a:off x="224238" y="4896417"/>
          <a:ext cx="2240200" cy="1395312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654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SPELLING WORDS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008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Spelling words will begin in the 2</a:t>
                      </a:r>
                      <a:r>
                        <a:rPr lang="en" b="0" baseline="30000" dirty="0">
                          <a:latin typeface="KG Miss Kindergarten" panose="02000000000000000000" pitchFamily="2" charset="77"/>
                        </a:rPr>
                        <a:t>nd</a:t>
                      </a:r>
                      <a:r>
                        <a:rPr lang="en" b="0" dirty="0">
                          <a:latin typeface="KG Miss Kindergarten" panose="02000000000000000000" pitchFamily="2" charset="77"/>
                        </a:rPr>
                        <a:t> nine weeks.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7" name="Google Shape;87;p2"/>
          <p:cNvGraphicFramePr/>
          <p:nvPr>
            <p:extLst>
              <p:ext uri="{D42A27DB-BD31-4B8C-83A1-F6EECF244321}">
                <p14:modId xmlns:p14="http://schemas.microsoft.com/office/powerpoint/2010/main" val="3483552905"/>
              </p:ext>
            </p:extLst>
          </p:nvPr>
        </p:nvGraphicFramePr>
        <p:xfrm>
          <a:off x="224238" y="6417598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441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WRITING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713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First Name</a:t>
                      </a:r>
                      <a:endParaRPr lang="en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Letters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Narrative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2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8" name="Google Shape;88;p2"/>
          <p:cNvGraphicFramePr/>
          <p:nvPr>
            <p:extLst>
              <p:ext uri="{D42A27DB-BD31-4B8C-83A1-F6EECF244321}">
                <p14:modId xmlns:p14="http://schemas.microsoft.com/office/powerpoint/2010/main" val="3371046367"/>
              </p:ext>
            </p:extLst>
          </p:nvPr>
        </p:nvGraphicFramePr>
        <p:xfrm>
          <a:off x="224238" y="7793088"/>
          <a:ext cx="2240200" cy="149346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521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PHONEMIC AWARENESS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102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KG Miss Kindergarten" panose="02000000000000000000" pitchFamily="2" charset="77"/>
                        </a:rPr>
                        <a:t>Blend syllables, identify initial and final sounds, blend onset and rimes 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84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9" name="Google Shape;89;p2"/>
          <p:cNvGraphicFramePr/>
          <p:nvPr>
            <p:extLst>
              <p:ext uri="{D42A27DB-BD31-4B8C-83A1-F6EECF244321}">
                <p14:modId xmlns:p14="http://schemas.microsoft.com/office/powerpoint/2010/main" val="1531744702"/>
              </p:ext>
            </p:extLst>
          </p:nvPr>
        </p:nvGraphicFramePr>
        <p:xfrm>
          <a:off x="2564074" y="6909810"/>
          <a:ext cx="4979724" cy="2420807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79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4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REVIEW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2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Letters/sounds: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Aa-Zz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" b="0" dirty="0">
                        <a:latin typeface="KG Miss Kindergarten" panose="02000000000000000000" pitchFamily="2" charset="77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Words to know: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 the, a, see, red, I, blue, yellow, to, by, my, am, at, go, is, man, no, green, orange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endParaRPr lang="en-US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1" name="Google Shape;91;p2"/>
          <p:cNvSpPr/>
          <p:nvPr/>
        </p:nvSpPr>
        <p:spPr>
          <a:xfrm rot="252521">
            <a:off x="4936184" y="316649"/>
            <a:ext cx="2199231" cy="965001"/>
          </a:xfrm>
          <a:prstGeom prst="wedgeRoundRectCallout">
            <a:avLst>
              <a:gd name="adj1" fmla="val -5758"/>
              <a:gd name="adj2" fmla="val 80045"/>
              <a:gd name="adj3" fmla="val 0"/>
            </a:avLst>
          </a:prstGeom>
          <a:solidFill>
            <a:srgbClr val="FFFFFF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KG Miss Kindergarten" panose="02000000000000000000" pitchFamily="2" charset="77"/>
                <a:sym typeface="Arial"/>
              </a:rPr>
              <a:t>LEARNING MINDSET: </a:t>
            </a:r>
            <a:r>
              <a:rPr lang="en" b="1" dirty="0">
                <a:latin typeface="KG Miss Kindergarten" panose="02000000000000000000" pitchFamily="2" charset="77"/>
              </a:rPr>
              <a:t>Self-Reflection</a:t>
            </a:r>
            <a:endParaRPr lang="en" sz="1400" b="1" i="0" u="none" strike="noStrike" cap="none" dirty="0">
              <a:solidFill>
                <a:srgbClr val="000000"/>
              </a:solidFill>
              <a:latin typeface="KG Miss Kindergarten" panose="02000000000000000000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B36429-8CDD-EB47-36D5-E3A94F652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433506"/>
            <a:ext cx="2318197" cy="4247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13C6AD6-564B-0DCB-EF75-67A17CBE0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197" y="9433505"/>
            <a:ext cx="2318197" cy="4247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E4B939-D6A9-BA1E-D0F1-8F5887129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050" y="9433504"/>
            <a:ext cx="2318197" cy="4247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E20CD0-384D-FEF1-1947-878CC9D778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7754" y="9433504"/>
            <a:ext cx="1504646" cy="4247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359</Words>
  <Application>Microsoft Macintosh PowerPoint</Application>
  <PresentationFormat>Custom</PresentationFormat>
  <Paragraphs>72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System Font Regular</vt:lpstr>
      <vt:lpstr>Arial</vt:lpstr>
      <vt:lpstr>KG Miss Kindergarten</vt:lpstr>
      <vt:lpstr>KG Shake it Off Popped</vt:lpstr>
      <vt:lpstr>Comfortaa,Sans-Serif</vt:lpstr>
      <vt:lpstr>Comfortaa</vt:lpstr>
      <vt:lpstr>Simple Light</vt:lpstr>
      <vt:lpstr>We are WILD about Learning!</vt:lpstr>
      <vt:lpstr>Module 2,  Week 4:  There’s Only One 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shooting for the STARS! Students That Always Reach Success</dc:title>
  <dc:creator>Sawin, Ada</dc:creator>
  <cp:lastModifiedBy>Green, Rhonda</cp:lastModifiedBy>
  <cp:revision>161</cp:revision>
  <cp:lastPrinted>2022-09-16T19:06:53Z</cp:lastPrinted>
  <dcterms:modified xsi:type="dcterms:W3CDTF">2022-10-11T15:36:57Z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0x01010065C82FB862B3584EBF3A03AA7ED0D34C</vt:lpwstr>
  </property>
</Properties>
</file>